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05990-5131-9D45-9CAC-E4283F8E6A2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6DD0D92-A3F2-3046-B6A0-82C234DB7C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A793CEE-FFAF-0B4D-BB05-3DA79EAA4509}"/>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5" name="Footer Placeholder 4">
            <a:extLst>
              <a:ext uri="{FF2B5EF4-FFF2-40B4-BE49-F238E27FC236}">
                <a16:creationId xmlns:a16="http://schemas.microsoft.com/office/drawing/2014/main" id="{AB8924B0-E535-3A4D-8684-63BF7518B4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0CA698-A44D-AB40-87AB-C1DF81E126E0}"/>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2224716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9B52B-8227-3F4F-8937-029913E1FE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9A10191-2F41-D34F-A97D-7B1B5360ACB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F206421-19CA-3A4E-ACF7-3006936D67D6}"/>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5" name="Footer Placeholder 4">
            <a:extLst>
              <a:ext uri="{FF2B5EF4-FFF2-40B4-BE49-F238E27FC236}">
                <a16:creationId xmlns:a16="http://schemas.microsoft.com/office/drawing/2014/main" id="{5F5F657A-6DDA-0E46-BB21-D17665AE0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9C1FD-25E1-4F4F-93A6-9B3C9F88EB1E}"/>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2928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7B175-CE3F-FF4F-9519-63D68F05B7E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B815A63-DB70-2A40-B696-D5722E1D1AE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C723EE8-C7BC-7A48-AF24-F91C54076D12}"/>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5" name="Footer Placeholder 4">
            <a:extLst>
              <a:ext uri="{FF2B5EF4-FFF2-40B4-BE49-F238E27FC236}">
                <a16:creationId xmlns:a16="http://schemas.microsoft.com/office/drawing/2014/main" id="{CD0AB434-A4E8-B649-94DF-2CD96CD61C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20655E-8B24-5A4B-8141-4BAAF359FB28}"/>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23812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A8D3-4444-EF42-A430-99AA026252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588D9A3-0D05-1946-8AC9-4A87E297A1B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858942-F306-B743-943B-D0A23D83F60D}"/>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5" name="Footer Placeholder 4">
            <a:extLst>
              <a:ext uri="{FF2B5EF4-FFF2-40B4-BE49-F238E27FC236}">
                <a16:creationId xmlns:a16="http://schemas.microsoft.com/office/drawing/2014/main" id="{7436768A-0C0D-3B4A-85B7-3217E8A34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9D9E1-6BB8-854D-B673-4742BD16F4C2}"/>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34294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95C7-58D8-FA4F-9D32-1C4D6345D2D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F159124-C732-F640-A63D-93713B857C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A6FA34F-4925-CE4D-9F6D-F9194EAB34C9}"/>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5" name="Footer Placeholder 4">
            <a:extLst>
              <a:ext uri="{FF2B5EF4-FFF2-40B4-BE49-F238E27FC236}">
                <a16:creationId xmlns:a16="http://schemas.microsoft.com/office/drawing/2014/main" id="{60D57A3D-DEBE-394B-989F-30EA972F4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94F41-5B58-F846-96B0-87FE1F8FF21E}"/>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301258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A0D19-9376-F949-A71C-7AE6B058D6A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FDEB7F2-5436-1A4A-81E8-E9B2B5676D3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8F1DA17-B4CA-764C-A0B8-D1E5C5D5F46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2BB2E49-A58B-D44D-96A1-0E06ACB46501}"/>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6" name="Footer Placeholder 5">
            <a:extLst>
              <a:ext uri="{FF2B5EF4-FFF2-40B4-BE49-F238E27FC236}">
                <a16:creationId xmlns:a16="http://schemas.microsoft.com/office/drawing/2014/main" id="{FCE76C9B-0AC7-5B47-B6F6-784C43156A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10CFF-EC29-6741-BDAD-F1B1C2400837}"/>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60970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410FE-FADB-EA49-A3EC-F67BFAECD5F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41B58EF-DEBA-BC47-B096-31BA678869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67A9AAF-BA83-0F41-B1A9-C14CE219A7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EA50F24-A70B-D246-BB48-22CF73918D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D959BF7-6F1B-7041-AD9E-5928AB84143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037AB82-A2E5-E443-A445-31B408707C9C}"/>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8" name="Footer Placeholder 7">
            <a:extLst>
              <a:ext uri="{FF2B5EF4-FFF2-40B4-BE49-F238E27FC236}">
                <a16:creationId xmlns:a16="http://schemas.microsoft.com/office/drawing/2014/main" id="{02590DC2-AFFE-224F-B0DD-0020239968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D54379-6B7D-694D-B676-94060178CDA1}"/>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166334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E9D8-3B91-7148-838D-7F75631A460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567F1E5-8968-E342-88FF-910560288581}"/>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4" name="Footer Placeholder 3">
            <a:extLst>
              <a:ext uri="{FF2B5EF4-FFF2-40B4-BE49-F238E27FC236}">
                <a16:creationId xmlns:a16="http://schemas.microsoft.com/office/drawing/2014/main" id="{64DB94E3-6D4A-A04A-8E53-DAF866BB83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DDF940-459A-6547-AAFD-01321A04C613}"/>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360742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F80B68-2023-0049-AB2E-80008FE3D7CC}"/>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3" name="Footer Placeholder 2">
            <a:extLst>
              <a:ext uri="{FF2B5EF4-FFF2-40B4-BE49-F238E27FC236}">
                <a16:creationId xmlns:a16="http://schemas.microsoft.com/office/drawing/2014/main" id="{C3154099-F8AF-6746-87B5-ACAC508D13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C443DA-8781-3844-BB76-812B576F3272}"/>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408533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B8ED7-AD4A-144A-83E3-262AE480F9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6BCABCE-E50E-1F44-8827-6BB9FF68B1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0B550B8-596E-C940-80DA-F0A74E982C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180156-A3D6-E641-A769-E28499886E11}"/>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6" name="Footer Placeholder 5">
            <a:extLst>
              <a:ext uri="{FF2B5EF4-FFF2-40B4-BE49-F238E27FC236}">
                <a16:creationId xmlns:a16="http://schemas.microsoft.com/office/drawing/2014/main" id="{446C130C-77F1-D24A-8DA8-293905B8D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26B70F-9785-FB41-93A5-FFAECC2B5487}"/>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208056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BE5E4-6A38-A54E-B334-D81183FE47D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1A0FE14-363A-0545-B7DC-6BD7A9DDBB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A27E77-7356-1040-9525-6CCFBD849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CDA45D4-FDD4-1343-8DFC-6A24CE01B49A}"/>
              </a:ext>
            </a:extLst>
          </p:cNvPr>
          <p:cNvSpPr>
            <a:spLocks noGrp="1"/>
          </p:cNvSpPr>
          <p:nvPr>
            <p:ph type="dt" sz="half" idx="10"/>
          </p:nvPr>
        </p:nvSpPr>
        <p:spPr/>
        <p:txBody>
          <a:bodyPr/>
          <a:lstStyle/>
          <a:p>
            <a:fld id="{9F564EFF-3D02-D44F-8186-6234BADB0A19}" type="datetimeFigureOut">
              <a:rPr lang="en-US" smtClean="0"/>
              <a:t>8/2/2022</a:t>
            </a:fld>
            <a:endParaRPr lang="en-US"/>
          </a:p>
        </p:txBody>
      </p:sp>
      <p:sp>
        <p:nvSpPr>
          <p:cNvPr id="6" name="Footer Placeholder 5">
            <a:extLst>
              <a:ext uri="{FF2B5EF4-FFF2-40B4-BE49-F238E27FC236}">
                <a16:creationId xmlns:a16="http://schemas.microsoft.com/office/drawing/2014/main" id="{C784667E-8239-1E4E-A59B-3016C45C5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691856-13C7-0C4B-B597-D771146A5956}"/>
              </a:ext>
            </a:extLst>
          </p:cNvPr>
          <p:cNvSpPr>
            <a:spLocks noGrp="1"/>
          </p:cNvSpPr>
          <p:nvPr>
            <p:ph type="sldNum" sz="quarter" idx="12"/>
          </p:nvPr>
        </p:nvSpPr>
        <p:spPr/>
        <p:txBody>
          <a:bodyPr/>
          <a:lstStyle/>
          <a:p>
            <a:fld id="{01F584F5-FF16-5C41-896E-4B94C83C1181}" type="slidenum">
              <a:rPr lang="en-US" smtClean="0"/>
              <a:t>‹#›</a:t>
            </a:fld>
            <a:endParaRPr lang="en-US"/>
          </a:p>
        </p:txBody>
      </p:sp>
    </p:spTree>
    <p:extLst>
      <p:ext uri="{BB962C8B-B14F-4D97-AF65-F5344CB8AC3E}">
        <p14:creationId xmlns:p14="http://schemas.microsoft.com/office/powerpoint/2010/main" val="248030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B7ECE0-8254-3B4A-8908-7F94D13838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3A7D23-1428-B248-835E-5D9DAD9D5D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6076EC-3A5C-CA4F-9642-1978B2FDD5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64EFF-3D02-D44F-8186-6234BADB0A19}" type="datetimeFigureOut">
              <a:rPr lang="en-US" smtClean="0"/>
              <a:t>8/2/2022</a:t>
            </a:fld>
            <a:endParaRPr lang="en-US"/>
          </a:p>
        </p:txBody>
      </p:sp>
      <p:sp>
        <p:nvSpPr>
          <p:cNvPr id="5" name="Footer Placeholder 4">
            <a:extLst>
              <a:ext uri="{FF2B5EF4-FFF2-40B4-BE49-F238E27FC236}">
                <a16:creationId xmlns:a16="http://schemas.microsoft.com/office/drawing/2014/main" id="{C5155BFA-49DD-E943-8113-C95F28FA3C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CEFAB3-A907-C34A-86DA-DAC265849F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584F5-FF16-5C41-896E-4B94C83C1181}" type="slidenum">
              <a:rPr lang="en-US" smtClean="0"/>
              <a:t>‹#›</a:t>
            </a:fld>
            <a:endParaRPr lang="en-US"/>
          </a:p>
        </p:txBody>
      </p:sp>
    </p:spTree>
    <p:extLst>
      <p:ext uri="{BB962C8B-B14F-4D97-AF65-F5344CB8AC3E}">
        <p14:creationId xmlns:p14="http://schemas.microsoft.com/office/powerpoint/2010/main" val="2923032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1BE2E-83E2-3C43-823D-9D763A2B15AE}"/>
              </a:ext>
            </a:extLst>
          </p:cNvPr>
          <p:cNvSpPr>
            <a:spLocks noGrp="1"/>
          </p:cNvSpPr>
          <p:nvPr>
            <p:ph type="ctrTitle"/>
          </p:nvPr>
        </p:nvSpPr>
        <p:spPr/>
        <p:txBody>
          <a:bodyPr/>
          <a:lstStyle/>
          <a:p>
            <a:r>
              <a:rPr lang="en-US" b="1"/>
              <a:t>Job Description and Job specification </a:t>
            </a:r>
          </a:p>
        </p:txBody>
      </p:sp>
      <p:sp>
        <p:nvSpPr>
          <p:cNvPr id="3" name="Subtitle 2">
            <a:extLst>
              <a:ext uri="{FF2B5EF4-FFF2-40B4-BE49-F238E27FC236}">
                <a16:creationId xmlns:a16="http://schemas.microsoft.com/office/drawing/2014/main" id="{D2ACBE2F-94E5-1440-BE9F-13C0867757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003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E5F1-FC5D-5741-ACF7-187ED260D4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057461-65CF-5A43-932B-D44D91400056}"/>
              </a:ext>
            </a:extLst>
          </p:cNvPr>
          <p:cNvSpPr>
            <a:spLocks noGrp="1"/>
          </p:cNvSpPr>
          <p:nvPr>
            <p:ph idx="1"/>
          </p:nvPr>
        </p:nvSpPr>
        <p:spPr/>
        <p:txBody>
          <a:bodyPr>
            <a:normAutofit fontScale="92500" lnSpcReduction="10000"/>
          </a:bodyPr>
          <a:lstStyle/>
          <a:p>
            <a:pPr marL="0" indent="0">
              <a:buNone/>
            </a:pPr>
            <a:r>
              <a:rPr lang="en-GB" b="0" i="0">
                <a:solidFill>
                  <a:srgbClr val="444444"/>
                </a:solidFill>
                <a:effectLst/>
                <a:latin typeface="Open Sans" panose="02000000000000000000" pitchFamily="2" charset="0"/>
              </a:rPr>
              <a:t>Job Analysis is a primary tool to collect job-related data. The process results in collecting and recording two data sets including job description and job specification. Any job vacancy can not be filled until and unless HR manager has these two sets of data. It is necessary to define them accurately in order to fit the right person at the right place and at the right time. This helps both employer and employee understand what exactly needs to be delivered and how.</a:t>
            </a:r>
          </a:p>
          <a:p>
            <a:pPr marL="0" indent="0">
              <a:buNone/>
            </a:pPr>
            <a:r>
              <a:rPr lang="en-GB" b="0" i="0">
                <a:solidFill>
                  <a:srgbClr val="444444"/>
                </a:solidFill>
                <a:effectLst/>
                <a:latin typeface="Open Sans" panose="020B0606030504020204" pitchFamily="34" charset="0"/>
              </a:rPr>
              <a:t>Both job description and job specification are essential parts of job analysis information. Writing them clearly and accurately helps organization and workers cope with many challenges while onboard.</a:t>
            </a:r>
            <a:br>
              <a:rPr lang="en-GB" b="0" i="0">
                <a:solidFill>
                  <a:srgbClr val="444444"/>
                </a:solidFill>
                <a:effectLst/>
                <a:latin typeface="Open Sans" panose="020B0606030504020204" pitchFamily="34" charset="0"/>
              </a:rPr>
            </a:br>
            <a:endParaRPr lang="en-US"/>
          </a:p>
        </p:txBody>
      </p:sp>
    </p:spTree>
    <p:extLst>
      <p:ext uri="{BB962C8B-B14F-4D97-AF65-F5344CB8AC3E}">
        <p14:creationId xmlns:p14="http://schemas.microsoft.com/office/powerpoint/2010/main" val="471815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3CE6F-39B3-6C43-9D49-916B454721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DB9DC3-7AEF-164D-99E4-3788D78A9100}"/>
              </a:ext>
            </a:extLst>
          </p:cNvPr>
          <p:cNvSpPr>
            <a:spLocks noGrp="1"/>
          </p:cNvSpPr>
          <p:nvPr>
            <p:ph idx="1"/>
          </p:nvPr>
        </p:nvSpPr>
        <p:spPr/>
        <p:txBody>
          <a:bodyPr/>
          <a:lstStyle/>
          <a:p>
            <a:pPr marL="0" indent="0">
              <a:buNone/>
            </a:pPr>
            <a:r>
              <a:rPr lang="en-GB" b="0" i="0">
                <a:solidFill>
                  <a:srgbClr val="444444"/>
                </a:solidFill>
                <a:effectLst/>
                <a:latin typeface="Open Sans" panose="020B0606030504020204" pitchFamily="34" charset="0"/>
              </a:rPr>
              <a:t>Though preparing job description and job specification are not legal requirements yet play a vital role in getting the desired outcome. These data sets help in determining the necessity, worth and scope of a specific job.</a:t>
            </a:r>
            <a:endParaRPr lang="en-US"/>
          </a:p>
        </p:txBody>
      </p:sp>
    </p:spTree>
    <p:extLst>
      <p:ext uri="{BB962C8B-B14F-4D97-AF65-F5344CB8AC3E}">
        <p14:creationId xmlns:p14="http://schemas.microsoft.com/office/powerpoint/2010/main" val="48564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195E8-250F-E74A-BBB1-E6E3AAE34376}"/>
              </a:ext>
            </a:extLst>
          </p:cNvPr>
          <p:cNvSpPr>
            <a:spLocks noGrp="1"/>
          </p:cNvSpPr>
          <p:nvPr>
            <p:ph type="title"/>
          </p:nvPr>
        </p:nvSpPr>
        <p:spPr/>
        <p:txBody>
          <a:bodyPr/>
          <a:lstStyle/>
          <a:p>
            <a:r>
              <a:rPr lang="en-US" b="1">
                <a:solidFill>
                  <a:srgbClr val="0070BD"/>
                </a:solidFill>
                <a:latin typeface="Open Sans" panose="020B0606030504020204" pitchFamily="34" charset="0"/>
              </a:rPr>
              <a:t>J</a:t>
            </a:r>
            <a:r>
              <a:rPr lang="en-GB" b="1" i="0">
                <a:solidFill>
                  <a:srgbClr val="0070BD"/>
                </a:solidFill>
                <a:effectLst/>
                <a:latin typeface="Open Sans" panose="020B0606030504020204" pitchFamily="34" charset="0"/>
              </a:rPr>
              <a:t>ob Description</a:t>
            </a:r>
            <a:br>
              <a:rPr lang="en-GB" b="1" i="0">
                <a:solidFill>
                  <a:srgbClr val="0070BD"/>
                </a:solidFill>
                <a:effectLst/>
                <a:latin typeface="Open Sans" panose="020B0606030504020204" pitchFamily="34" charset="0"/>
              </a:rPr>
            </a:br>
            <a:endParaRPr lang="en-US" b="1"/>
          </a:p>
        </p:txBody>
      </p:sp>
      <p:sp>
        <p:nvSpPr>
          <p:cNvPr id="3" name="Content Placeholder 2">
            <a:extLst>
              <a:ext uri="{FF2B5EF4-FFF2-40B4-BE49-F238E27FC236}">
                <a16:creationId xmlns:a16="http://schemas.microsoft.com/office/drawing/2014/main" id="{67D27CF0-1012-6C42-81AE-37450C85F299}"/>
              </a:ext>
            </a:extLst>
          </p:cNvPr>
          <p:cNvSpPr>
            <a:spLocks noGrp="1"/>
          </p:cNvSpPr>
          <p:nvPr>
            <p:ph idx="1"/>
          </p:nvPr>
        </p:nvSpPr>
        <p:spPr/>
        <p:txBody>
          <a:bodyPr>
            <a:normAutofit fontScale="70000" lnSpcReduction="20000"/>
          </a:bodyPr>
          <a:lstStyle/>
          <a:p>
            <a:pPr marL="0" indent="0">
              <a:buNone/>
            </a:pPr>
            <a:r>
              <a:rPr lang="en-GB" b="0" i="0">
                <a:solidFill>
                  <a:srgbClr val="444444"/>
                </a:solidFill>
                <a:effectLst/>
                <a:latin typeface="Open Sans" panose="020B0606030504020204" pitchFamily="34" charset="0"/>
              </a:rPr>
              <a:t>Job description includes basic job-related data that is useful to advertise a specific job and attract a pool of talent. It includes information such as job title, job location, reporting to and of employees, job summary, nature and objectives of a job, tasks and duties to be performed, working conditions, machines, tools and equipments to be used by a prospective worker and hazards involved in it.</a:t>
            </a:r>
          </a:p>
          <a:p>
            <a:pPr marL="0" indent="0">
              <a:buNone/>
            </a:pPr>
            <a:r>
              <a:rPr lang="en-GB" b="1" i="0">
                <a:solidFill>
                  <a:srgbClr val="000000"/>
                </a:solidFill>
                <a:effectLst/>
                <a:latin typeface="Open Sans" panose="020B0606030504020204" pitchFamily="34" charset="0"/>
              </a:rPr>
              <a:t>Purpose of Job Description</a:t>
            </a:r>
          </a:p>
          <a:p>
            <a:r>
              <a:rPr lang="en-GB" b="0" i="0">
                <a:solidFill>
                  <a:srgbClr val="444444"/>
                </a:solidFill>
                <a:effectLst/>
                <a:latin typeface="Open Sans" panose="020B0606030504020204" pitchFamily="34" charset="0"/>
              </a:rPr>
              <a:t>The main purpose of job description is to </a:t>
            </a:r>
            <a:r>
              <a:rPr lang="en-GB" b="1" i="0">
                <a:solidFill>
                  <a:srgbClr val="444444"/>
                </a:solidFill>
                <a:effectLst/>
                <a:latin typeface="Open Sans" panose="020B0606030504020204" pitchFamily="34" charset="0"/>
              </a:rPr>
              <a:t>collect job-related data</a:t>
            </a:r>
            <a:r>
              <a:rPr lang="en-GB" b="0" i="0">
                <a:solidFill>
                  <a:srgbClr val="444444"/>
                </a:solidFill>
                <a:effectLst/>
                <a:latin typeface="Open Sans" panose="020B0606030504020204" pitchFamily="34" charset="0"/>
              </a:rPr>
              <a:t> in order to advertise for a particular job. It helps in attracting, targeting, recruiting and selecting the right candidate for the right job.</a:t>
            </a:r>
          </a:p>
          <a:p>
            <a:r>
              <a:rPr lang="en-GB" b="0" i="0">
                <a:solidFill>
                  <a:srgbClr val="444444"/>
                </a:solidFill>
                <a:effectLst/>
                <a:latin typeface="Open Sans" panose="020B0606030504020204" pitchFamily="34" charset="0"/>
              </a:rPr>
              <a:t>It is done to determine what needs to be delivered in a particular job. It clarifies what employees are supposed to do if selected for that particular job opening.</a:t>
            </a:r>
          </a:p>
          <a:p>
            <a:r>
              <a:rPr lang="en-GB" b="0" i="0">
                <a:solidFill>
                  <a:srgbClr val="444444"/>
                </a:solidFill>
                <a:effectLst/>
                <a:latin typeface="Open Sans" panose="020B0606030504020204" pitchFamily="34" charset="0"/>
              </a:rPr>
              <a:t>It gives recruiting staff a clear view what kind of candidate is required by a particular department or division to perform a specific task or job.</a:t>
            </a:r>
          </a:p>
          <a:p>
            <a:r>
              <a:rPr lang="en-GB" b="0" i="0">
                <a:solidFill>
                  <a:srgbClr val="444444"/>
                </a:solidFill>
                <a:effectLst/>
                <a:latin typeface="Open Sans" panose="020B0606030504020204" pitchFamily="34" charset="0"/>
              </a:rPr>
              <a:t>It also clarifies </a:t>
            </a:r>
            <a:r>
              <a:rPr lang="en-GB" b="1" i="0">
                <a:solidFill>
                  <a:srgbClr val="444444"/>
                </a:solidFill>
                <a:effectLst/>
                <a:latin typeface="Open Sans" panose="020B0606030504020204" pitchFamily="34" charset="0"/>
              </a:rPr>
              <a:t>who will report to whom</a:t>
            </a:r>
            <a:endParaRPr lang="en-GB" b="0" i="0">
              <a:solidFill>
                <a:srgbClr val="444444"/>
              </a:solidFill>
              <a:effectLst/>
              <a:latin typeface="Open Sans" panose="020B0606030504020204" pitchFamily="34" charset="0"/>
            </a:endParaRPr>
          </a:p>
          <a:p>
            <a:pPr marL="0" indent="0">
              <a:buNone/>
            </a:pPr>
            <a:endParaRPr lang="en-US"/>
          </a:p>
        </p:txBody>
      </p:sp>
    </p:spTree>
    <p:extLst>
      <p:ext uri="{BB962C8B-B14F-4D97-AF65-F5344CB8AC3E}">
        <p14:creationId xmlns:p14="http://schemas.microsoft.com/office/powerpoint/2010/main" val="250550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87589-B336-9948-96F5-F2264E4B7465}"/>
              </a:ext>
            </a:extLst>
          </p:cNvPr>
          <p:cNvSpPr>
            <a:spLocks noGrp="1"/>
          </p:cNvSpPr>
          <p:nvPr>
            <p:ph type="title"/>
          </p:nvPr>
        </p:nvSpPr>
        <p:spPr/>
        <p:txBody>
          <a:bodyPr/>
          <a:lstStyle/>
          <a:p>
            <a:r>
              <a:rPr lang="en-GB" b="0" i="0">
                <a:solidFill>
                  <a:srgbClr val="0070BD"/>
                </a:solidFill>
                <a:effectLst/>
                <a:latin typeface="Open Sans" panose="020B0606030504020204" pitchFamily="34" charset="0"/>
              </a:rPr>
              <a:t>Job Specification</a:t>
            </a:r>
            <a:br>
              <a:rPr lang="en-GB" b="0" i="0">
                <a:solidFill>
                  <a:srgbClr val="0070BD"/>
                </a:solidFill>
                <a:effectLst/>
                <a:latin typeface="Open Sans" panose="020B0606030504020204" pitchFamily="34" charset="0"/>
              </a:rPr>
            </a:br>
            <a:endParaRPr lang="en-US"/>
          </a:p>
        </p:txBody>
      </p:sp>
      <p:sp>
        <p:nvSpPr>
          <p:cNvPr id="3" name="Content Placeholder 2">
            <a:extLst>
              <a:ext uri="{FF2B5EF4-FFF2-40B4-BE49-F238E27FC236}">
                <a16:creationId xmlns:a16="http://schemas.microsoft.com/office/drawing/2014/main" id="{E5F8B5FF-BABA-B945-8287-97AE8A444EB2}"/>
              </a:ext>
            </a:extLst>
          </p:cNvPr>
          <p:cNvSpPr>
            <a:spLocks noGrp="1"/>
          </p:cNvSpPr>
          <p:nvPr>
            <p:ph idx="1"/>
          </p:nvPr>
        </p:nvSpPr>
        <p:spPr/>
        <p:txBody>
          <a:bodyPr>
            <a:normAutofit fontScale="70000" lnSpcReduction="20000"/>
          </a:bodyPr>
          <a:lstStyle/>
          <a:p>
            <a:pPr marL="0" indent="0">
              <a:buNone/>
            </a:pPr>
            <a:r>
              <a:rPr lang="en-GB" b="0" i="0">
                <a:solidFill>
                  <a:srgbClr val="444444"/>
                </a:solidFill>
                <a:effectLst/>
                <a:latin typeface="Open Sans" panose="020B0606030504020204" pitchFamily="34" charset="0"/>
              </a:rPr>
              <a:t>Also known as employee specifications, a job specification is a written statement of educational qualifications, specific qualities, level of experience, physical, emotional, technical and communication skills required to perform a job, responsibilities involved in a job and other unusual sensory demands. It also includes general health, mental health, intelligence, aptitude, memory, judgment, leadership skills, emotional ability, adaptability, flexibility, values and ethics, manners and creativity, etc.</a:t>
            </a:r>
          </a:p>
          <a:p>
            <a:pPr marL="0" indent="0">
              <a:buNone/>
            </a:pPr>
            <a:r>
              <a:rPr lang="en-GB" b="1" i="0">
                <a:solidFill>
                  <a:srgbClr val="000000"/>
                </a:solidFill>
                <a:effectLst/>
                <a:latin typeface="Open Sans" panose="020B0606030504020204" pitchFamily="34" charset="0"/>
              </a:rPr>
              <a:t>Purpose of Job Specification</a:t>
            </a:r>
          </a:p>
          <a:p>
            <a:r>
              <a:rPr lang="en-GB" b="0" i="0">
                <a:solidFill>
                  <a:srgbClr val="444444"/>
                </a:solidFill>
                <a:effectLst/>
                <a:latin typeface="Open Sans" panose="020B0606030504020204" pitchFamily="34" charset="0"/>
              </a:rPr>
              <a:t>Described on the basis of job description, </a:t>
            </a:r>
            <a:r>
              <a:rPr lang="en-GB" b="1" i="0">
                <a:solidFill>
                  <a:srgbClr val="444444"/>
                </a:solidFill>
                <a:effectLst/>
                <a:latin typeface="Open Sans" panose="020B0606030504020204" pitchFamily="34" charset="0"/>
              </a:rPr>
              <a:t>job specification helps candidates analyze whether are eligible to apply for a particular job vacancy or not</a:t>
            </a:r>
            <a:r>
              <a:rPr lang="en-GB" b="0" i="0">
                <a:solidFill>
                  <a:srgbClr val="444444"/>
                </a:solidFill>
                <a:effectLst/>
                <a:latin typeface="Open Sans" panose="020B0606030504020204" pitchFamily="34" charset="0"/>
              </a:rPr>
              <a:t>.</a:t>
            </a:r>
          </a:p>
          <a:p>
            <a:r>
              <a:rPr lang="en-GB" b="0" i="0">
                <a:solidFill>
                  <a:srgbClr val="444444"/>
                </a:solidFill>
                <a:effectLst/>
                <a:latin typeface="Open Sans" panose="020B0606030504020204" pitchFamily="34" charset="0"/>
              </a:rPr>
              <a:t>It helps recruiting team of an organization understand what level of qualifications, qualities and set of characteristics should be present in a candidate to make him or her eligible for the job opening.</a:t>
            </a:r>
          </a:p>
          <a:p>
            <a:r>
              <a:rPr lang="en-GB" b="0" i="0">
                <a:solidFill>
                  <a:srgbClr val="444444"/>
                </a:solidFill>
                <a:effectLst/>
                <a:latin typeface="Open Sans" panose="020B0606030504020204" pitchFamily="34" charset="0"/>
              </a:rPr>
              <a:t>Job Specification gives detailed information about any job including job responsibilities, desired technical and physical skills, conversational ability and much more.</a:t>
            </a:r>
          </a:p>
          <a:p>
            <a:r>
              <a:rPr lang="en-GB" b="0" i="0">
                <a:solidFill>
                  <a:srgbClr val="444444"/>
                </a:solidFill>
                <a:effectLst/>
                <a:latin typeface="Open Sans" panose="020B0606030504020204" pitchFamily="34" charset="0"/>
              </a:rPr>
              <a:t>It helps in selecting the most appropriate candidate for a particular job.</a:t>
            </a:r>
          </a:p>
          <a:p>
            <a:pPr marL="0" indent="0">
              <a:buNone/>
            </a:pPr>
            <a:endParaRPr lang="en-US"/>
          </a:p>
        </p:txBody>
      </p:sp>
    </p:spTree>
    <p:extLst>
      <p:ext uri="{BB962C8B-B14F-4D97-AF65-F5344CB8AC3E}">
        <p14:creationId xmlns:p14="http://schemas.microsoft.com/office/powerpoint/2010/main" val="3402692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631FE-2A76-A44F-9BE2-15DCDEE4A5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DB2A3A-9857-BA4F-8F90-1ADE196D66E4}"/>
              </a:ext>
            </a:extLst>
          </p:cNvPr>
          <p:cNvSpPr>
            <a:spLocks noGrp="1"/>
          </p:cNvSpPr>
          <p:nvPr>
            <p:ph idx="1"/>
          </p:nvPr>
        </p:nvSpPr>
        <p:spPr/>
        <p:txBody>
          <a:bodyPr/>
          <a:lstStyle/>
          <a:p>
            <a:pPr marL="0" indent="0">
              <a:buNone/>
            </a:pPr>
            <a:r>
              <a:rPr lang="en-GB" b="0" i="0">
                <a:solidFill>
                  <a:srgbClr val="444444"/>
                </a:solidFill>
                <a:effectLst/>
                <a:latin typeface="Open Sans" panose="020B0606030504020204" pitchFamily="34" charset="0"/>
              </a:rPr>
              <a:t>Job description and job specification are two integral parts of job analysis. They define a job fully and guide both employer and employee on how to go about the whole process of recruitment and selection. </a:t>
            </a:r>
            <a:r>
              <a:rPr lang="en-GB" b="1" i="1">
                <a:solidFill>
                  <a:srgbClr val="444444"/>
                </a:solidFill>
                <a:effectLst/>
                <a:latin typeface="Open Sans" panose="020B0606030504020204" pitchFamily="34" charset="0"/>
              </a:rPr>
              <a:t>Both data sets are extremely relevant for creating a right fit between job and talent, evaluate performance and analyze training needs and measuring the worth of a particular job</a:t>
            </a:r>
            <a:r>
              <a:rPr lang="en-GB" b="0" i="0">
                <a:solidFill>
                  <a:srgbClr val="444444"/>
                </a:solidFill>
                <a:effectLst/>
                <a:latin typeface="Open Sans" panose="020B0606030504020204" pitchFamily="34" charset="0"/>
              </a:rPr>
              <a:t>.</a:t>
            </a:r>
          </a:p>
          <a:p>
            <a:pPr marL="0" indent="0">
              <a:buNone/>
            </a:pPr>
            <a:endParaRPr lang="en-US"/>
          </a:p>
        </p:txBody>
      </p:sp>
    </p:spTree>
    <p:extLst>
      <p:ext uri="{BB962C8B-B14F-4D97-AF65-F5344CB8AC3E}">
        <p14:creationId xmlns:p14="http://schemas.microsoft.com/office/powerpoint/2010/main" val="3265381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Job Description and Job specification </vt:lpstr>
      <vt:lpstr>PowerPoint Presentation</vt:lpstr>
      <vt:lpstr>PowerPoint Presentation</vt:lpstr>
      <vt:lpstr>Job Description </vt:lpstr>
      <vt:lpstr>Job Specification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2</cp:revision>
  <dcterms:created xsi:type="dcterms:W3CDTF">2022-08-02T03:23:07Z</dcterms:created>
  <dcterms:modified xsi:type="dcterms:W3CDTF">2022-08-02T03:32:09Z</dcterms:modified>
</cp:coreProperties>
</file>